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92" r:id="rId3"/>
    <p:sldId id="324" r:id="rId4"/>
    <p:sldId id="302" r:id="rId5"/>
    <p:sldId id="304" r:id="rId6"/>
    <p:sldId id="319" r:id="rId7"/>
    <p:sldId id="315" r:id="rId8"/>
    <p:sldId id="316" r:id="rId9"/>
    <p:sldId id="320" r:id="rId10"/>
    <p:sldId id="301" r:id="rId11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005AA1"/>
    <a:srgbClr val="000000"/>
    <a:srgbClr val="5F5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11"/>
    <p:restoredTop sz="94657"/>
  </p:normalViewPr>
  <p:slideViewPr>
    <p:cSldViewPr snapToGrid="0">
      <p:cViewPr varScale="1">
        <p:scale>
          <a:sx n="118" d="100"/>
          <a:sy n="118" d="100"/>
        </p:scale>
        <p:origin x="1116" y="102"/>
      </p:cViewPr>
      <p:guideLst>
        <p:guide orient="horz" pos="2160"/>
        <p:guide pos="386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3" d="100"/>
        <a:sy n="143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-3384" y="-51"/>
      </p:cViewPr>
      <p:guideLst>
        <p:guide orient="horz" pos="2880"/>
        <p:guide pos="217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3C55874-8F8A-467C-838D-BE76C3787D30}" type="datetimeFigureOut">
              <a:rPr lang="en-US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7B8B68F-8785-4413-B496-A38744EFF03C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256FCAD6-DAF2-4E6A-9B8C-BB77DB4228D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  <a:endParaRPr lang="en-US" noProof="0" smtClean="0"/>
          </a:p>
          <a:p>
            <a:pPr lvl="1"/>
            <a:r>
              <a:rPr lang="en-US" noProof="0" smtClean="0"/>
              <a:t>Second level</a:t>
            </a:r>
            <a:endParaRPr lang="en-US" noProof="0" smtClean="0"/>
          </a:p>
          <a:p>
            <a:pPr lvl="2"/>
            <a:r>
              <a:rPr lang="en-US" noProof="0" smtClean="0"/>
              <a:t>Third level</a:t>
            </a:r>
            <a:endParaRPr lang="en-US" noProof="0" smtClean="0"/>
          </a:p>
          <a:p>
            <a:pPr lvl="3"/>
            <a:r>
              <a:rPr lang="en-US" noProof="0" smtClean="0"/>
              <a:t>Fourth level</a:t>
            </a:r>
            <a:endParaRPr lang="en-US" noProof="0" smtClean="0"/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53CED97-C40E-4522-BA28-ED61FD531A1A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3"/>
          <p:cNvSpPr>
            <a:spLocks noGrp="1" noChangeArrowheads="1"/>
          </p:cNvSpPr>
          <p:nvPr>
            <p:ph type="title"/>
          </p:nvPr>
        </p:nvSpPr>
        <p:spPr>
          <a:xfrm>
            <a:off x="501651" y="1456360"/>
            <a:ext cx="11034183" cy="1470025"/>
          </a:xfrm>
        </p:spPr>
        <p:txBody>
          <a:bodyPr/>
          <a:lstStyle>
            <a:lvl1pPr>
              <a:defRPr sz="2400" smtClean="0">
                <a:solidFill>
                  <a:schemeClr val="tx2"/>
                </a:solidFill>
                <a:ea typeface="ヒラギノ角ゴ Pro W3"/>
                <a:cs typeface="Genev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9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501651" y="4974336"/>
            <a:ext cx="8001000" cy="928688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ct val="0"/>
              </a:spcBef>
              <a:spcAft>
                <a:spcPct val="0"/>
              </a:spcAft>
              <a:buFontTx/>
              <a:buNone/>
              <a:defRPr sz="1400" smtClean="0">
                <a:solidFill>
                  <a:schemeClr val="tx1"/>
                </a:solidFill>
                <a:latin typeface="+mn-lt"/>
                <a:ea typeface="ヒラギノ角ゴ Pro W3"/>
                <a:cs typeface="Geneva"/>
              </a:defRPr>
            </a:lvl1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092" y="4775422"/>
            <a:ext cx="2422670" cy="16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78A8873A-07AC-4FFB-A084-F47C72E9C5DD}" type="slidenum">
              <a:rPr lang="en-US" sz="1000"/>
            </a:fld>
            <a:endParaRPr lang="en-US" sz="1000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5516"/>
            <a:ext cx="11241617" cy="500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800">
                <a:solidFill>
                  <a:srgbClr val="00BDF2"/>
                </a:solidFill>
              </a:defRPr>
            </a:lvl1pPr>
            <a:lvl2pPr marL="570230" indent="-230505">
              <a:lnSpc>
                <a:spcPct val="100000"/>
              </a:lnSpc>
              <a:spcBef>
                <a:spcPts val="0"/>
              </a:spcBef>
              <a:defRPr sz="1800">
                <a:solidFill>
                  <a:srgbClr val="00BDF2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</p:txBody>
      </p:sp>
      <p:pic>
        <p:nvPicPr>
          <p:cNvPr id="11" name="Picture 8" descr="citi-r_2c-blu_pos_rgb-MASTER_150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10975"/>
          <a:stretch>
            <a:fillRect/>
          </a:stretch>
        </p:blipFill>
        <p:spPr bwMode="auto">
          <a:xfrm>
            <a:off x="11379200" y="6418263"/>
            <a:ext cx="4635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Agenda Cy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78A8873A-07AC-4FFB-A084-F47C72E9C5DD}" type="slidenum">
              <a:rPr lang="en-US" sz="1000">
                <a:solidFill>
                  <a:schemeClr val="bg1"/>
                </a:solidFill>
              </a:rPr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5516"/>
            <a:ext cx="11241617" cy="500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570230" indent="-230505"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25" y="6369720"/>
            <a:ext cx="682355" cy="4691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vide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935224"/>
            <a:ext cx="10972800" cy="914400"/>
          </a:xfrm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vider Cya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935224"/>
            <a:ext cx="10972800" cy="914400"/>
          </a:xfrm>
        </p:spPr>
        <p:txBody>
          <a:bodyPr anchor="t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057400"/>
            <a:ext cx="10972800" cy="2743200"/>
          </a:xfrm>
        </p:spPr>
        <p:txBody>
          <a:bodyPr anchor="ctr" anchorCtr="0"/>
          <a:lstStyle>
            <a:lvl1pPr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Box 10"/>
          <p:cNvSpPr txBox="1">
            <a:spLocks noChangeArrowheads="1"/>
          </p:cNvSpPr>
          <p:nvPr userDrawn="1"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BC53F047-769D-4174-8EC1-6DA7F48ECA9D}" type="slidenum">
              <a:rPr lang="en-US" sz="1000"/>
            </a:fld>
            <a:endParaRPr lang="en-US" sz="1000" dirty="0"/>
          </a:p>
        </p:txBody>
      </p:sp>
      <p:pic>
        <p:nvPicPr>
          <p:cNvPr id="6" name="Picture 8" descr="citi-r_2c-blu_pos_rgb-MASTER_150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10975"/>
          <a:stretch>
            <a:fillRect/>
          </a:stretch>
        </p:blipFill>
        <p:spPr bwMode="auto">
          <a:xfrm>
            <a:off x="11379200" y="6418263"/>
            <a:ext cx="4635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ack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" y="0"/>
            <a:ext cx="12188536" cy="687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78A8873A-07AC-4FFB-A084-F47C72E9C5DD}" type="slidenum">
              <a:rPr lang="en-US" sz="1000"/>
            </a:fld>
            <a:endParaRPr lang="en-US" sz="1000"/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5516"/>
            <a:ext cx="11241617" cy="500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0" name="Picture 8" descr="citi-r_2c-blu_pos_rgb-MASTER_150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10975"/>
          <a:stretch>
            <a:fillRect/>
          </a:stretch>
        </p:blipFill>
        <p:spPr bwMode="auto">
          <a:xfrm>
            <a:off x="11379200" y="6418263"/>
            <a:ext cx="4635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E326EB71-C452-42B8-98F1-19F01453B52D}" type="slidenum">
              <a:rPr lang="en-US" sz="1000"/>
            </a:fld>
            <a:endParaRPr lang="en-US" sz="1000"/>
          </a:p>
        </p:txBody>
      </p:sp>
      <p:sp>
        <p:nvSpPr>
          <p:cNvPr id="9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Line 14"/>
          <p:cNvSpPr>
            <a:spLocks noChangeShapeType="1"/>
          </p:cNvSpPr>
          <p:nvPr userDrawn="1"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21208" y="813817"/>
            <a:ext cx="5478252" cy="547571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12"/>
          </p:nvPr>
        </p:nvSpPr>
        <p:spPr>
          <a:xfrm>
            <a:off x="6284604" y="813817"/>
            <a:ext cx="5478256" cy="5475715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5516"/>
            <a:ext cx="11241617" cy="50006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8" descr="citi-r_2c-blu_pos_rgb-MASTER_150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r="10975"/>
          <a:stretch>
            <a:fillRect/>
          </a:stretch>
        </p:blipFill>
        <p:spPr bwMode="auto">
          <a:xfrm>
            <a:off x="11379200" y="6418263"/>
            <a:ext cx="4635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4938"/>
            <a:ext cx="11241617" cy="500062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2935224"/>
            <a:ext cx="10972800" cy="914400"/>
          </a:xfrm>
        </p:spPr>
        <p:txBody>
          <a:bodyPr anchor="t" anchorCtr="0"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Blue Wav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 descr="Wave_A4_RGB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763" y="166688"/>
            <a:ext cx="12198351" cy="45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83"/>
          <p:cNvSpPr>
            <a:spLocks noGrp="1" noChangeArrowheads="1"/>
          </p:cNvSpPr>
          <p:nvPr>
            <p:ph type="title"/>
          </p:nvPr>
        </p:nvSpPr>
        <p:spPr>
          <a:xfrm>
            <a:off x="501651" y="1456360"/>
            <a:ext cx="11034183" cy="1470025"/>
          </a:xfrm>
        </p:spPr>
        <p:txBody>
          <a:bodyPr/>
          <a:lstStyle>
            <a:lvl1pPr>
              <a:defRPr sz="2400" smtClean="0">
                <a:solidFill>
                  <a:schemeClr val="tx2"/>
                </a:solidFill>
                <a:ea typeface="ヒラギノ角ゴ Pro W3"/>
                <a:cs typeface="Genev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9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501651" y="4974336"/>
            <a:ext cx="8001000" cy="928688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ct val="0"/>
              </a:spcBef>
              <a:spcAft>
                <a:spcPct val="0"/>
              </a:spcAft>
              <a:buFontTx/>
              <a:buNone/>
              <a:defRPr sz="1400" smtClean="0">
                <a:solidFill>
                  <a:schemeClr val="tx1"/>
                </a:solidFill>
                <a:latin typeface="+mn-lt"/>
                <a:ea typeface="ヒラギノ角ゴ Pro W3"/>
                <a:cs typeface="Geneva"/>
              </a:defRPr>
            </a:lvl1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99872" y="246888"/>
            <a:ext cx="8229872" cy="246888"/>
          </a:xfrm>
        </p:spPr>
        <p:txBody>
          <a:bodyPr lIns="0" tIns="0" rIns="0" bIns="0" anchor="b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eaLnBrk="0" hangingPunct="0">
              <a:lnSpc>
                <a:spcPct val="95000"/>
              </a:lnSpc>
            </a:pPr>
            <a:r>
              <a:rPr lang="en-US" sz="1600" dirty="0" smtClean="0">
                <a:solidFill>
                  <a:srgbClr val="FFFFFF"/>
                </a:solidFill>
              </a:rPr>
              <a:t>Business / Region / Function Name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092" y="4775422"/>
            <a:ext cx="2422670" cy="16662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Title with Blue Wav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0" y="0"/>
            <a:ext cx="12188825" cy="6858000"/>
          </a:xfrm>
          <a:prstGeom prst="rect">
            <a:avLst/>
          </a:prstGeom>
          <a:gradFill rotWithShape="1">
            <a:gsLst>
              <a:gs pos="0">
                <a:srgbClr val="00BDF2"/>
              </a:gs>
              <a:gs pos="20000">
                <a:srgbClr val="00B3F0"/>
              </a:gs>
              <a:gs pos="75000">
                <a:srgbClr val="0066B3"/>
              </a:gs>
              <a:gs pos="100000">
                <a:srgbClr val="004785"/>
              </a:gs>
            </a:gsLst>
            <a:lin ang="5400000"/>
          </a:gradFill>
          <a:ln w="12700">
            <a:noFill/>
            <a:round/>
          </a:ln>
        </p:spPr>
        <p:txBody>
          <a:bodyPr wrap="none" anchor="ctr"/>
          <a:lstStyle/>
          <a:p>
            <a:pPr algn="ctr"/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8" name="Rectangle 83"/>
          <p:cNvSpPr>
            <a:spLocks noGrp="1" noChangeArrowheads="1"/>
          </p:cNvSpPr>
          <p:nvPr>
            <p:ph type="title"/>
          </p:nvPr>
        </p:nvSpPr>
        <p:spPr>
          <a:xfrm>
            <a:off x="804672" y="2935224"/>
            <a:ext cx="11034183" cy="1470025"/>
          </a:xfrm>
        </p:spPr>
        <p:txBody>
          <a:bodyPr/>
          <a:lstStyle>
            <a:lvl1pPr>
              <a:defRPr sz="3600" smtClean="0">
                <a:solidFill>
                  <a:schemeClr val="bg1"/>
                </a:solidFill>
                <a:ea typeface="ヒラギノ角ゴ Pro W3"/>
                <a:cs typeface="Genev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9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859536" y="4974336"/>
            <a:ext cx="8001000" cy="928688"/>
          </a:xfrm>
          <a:prstGeom prst="rect">
            <a:avLst/>
          </a:prstGeom>
        </p:spPr>
        <p:txBody>
          <a:bodyPr lIns="0" rIns="0"/>
          <a:lstStyle>
            <a:lvl1pPr marL="0" indent="0">
              <a:spcBef>
                <a:spcPct val="0"/>
              </a:spcBef>
              <a:spcAft>
                <a:spcPct val="0"/>
              </a:spcAft>
              <a:buFontTx/>
              <a:buNone/>
              <a:defRPr sz="1400" smtClean="0">
                <a:solidFill>
                  <a:schemeClr val="bg1"/>
                </a:solidFill>
                <a:latin typeface="+mn-lt"/>
                <a:ea typeface="ヒラギノ角ゴ Pro W3"/>
                <a:cs typeface="Geneva"/>
              </a:defRPr>
            </a:lvl1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859536" y="557784"/>
            <a:ext cx="8229872" cy="246888"/>
          </a:xfrm>
        </p:spPr>
        <p:txBody>
          <a:bodyPr lIns="0" tIns="0" rIns="0" bIns="0" anchor="b"/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eaLnBrk="0" hangingPunct="0">
              <a:lnSpc>
                <a:spcPct val="95000"/>
              </a:lnSpc>
            </a:pPr>
            <a:r>
              <a:rPr lang="en-US" sz="1600" dirty="0" smtClean="0">
                <a:solidFill>
                  <a:srgbClr val="FFFFFF"/>
                </a:solidFill>
              </a:rPr>
              <a:t>Business / Region / Function Name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63" y="4782312"/>
            <a:ext cx="2414016" cy="16603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78A8873A-07AC-4FFB-A084-F47C72E9C5DD}" type="slidenum">
              <a:rPr lang="en-US" sz="1000">
                <a:solidFill>
                  <a:schemeClr val="bg1"/>
                </a:solidFill>
              </a:rPr>
            </a:fld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8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Line 14"/>
          <p:cNvSpPr>
            <a:spLocks noChangeShapeType="1"/>
          </p:cNvSpPr>
          <p:nvPr userDrawn="1"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521244" y="135516"/>
            <a:ext cx="11241617" cy="5000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408" y="6369887"/>
            <a:ext cx="673038" cy="46271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2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520701" y="134938"/>
            <a:ext cx="11241617" cy="500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/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1030" name="TextBox 10"/>
          <p:cNvSpPr txBox="1">
            <a:spLocks noChangeArrowheads="1"/>
          </p:cNvSpPr>
          <p:nvPr/>
        </p:nvSpPr>
        <p:spPr bwMode="auto">
          <a:xfrm>
            <a:off x="501652" y="6583364"/>
            <a:ext cx="740833" cy="1539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>
              <a:defRPr/>
            </a:pPr>
            <a:fld id="{BC53F047-769D-4174-8EC1-6DA7F48ECA9D}" type="slidenum">
              <a:rPr lang="en-US" sz="1000"/>
            </a:fld>
            <a:endParaRPr lang="en-US" sz="1000" dirty="0"/>
          </a:p>
        </p:txBody>
      </p:sp>
      <p:sp>
        <p:nvSpPr>
          <p:cNvPr id="2" name="Line 14"/>
          <p:cNvSpPr>
            <a:spLocks noChangeShapeType="1"/>
          </p:cNvSpPr>
          <p:nvPr/>
        </p:nvSpPr>
        <p:spPr bwMode="auto">
          <a:xfrm>
            <a:off x="527051" y="560388"/>
            <a:ext cx="11140016" cy="0"/>
          </a:xfrm>
          <a:prstGeom prst="line">
            <a:avLst/>
          </a:prstGeom>
          <a:noFill/>
          <a:ln w="6350">
            <a:solidFill>
              <a:schemeClr val="bg2"/>
            </a:solidFill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79" name="Text Placeholder 1"/>
          <p:cNvSpPr>
            <a:spLocks noGrp="1"/>
          </p:cNvSpPr>
          <p:nvPr>
            <p:ph type="body" idx="1"/>
          </p:nvPr>
        </p:nvSpPr>
        <p:spPr bwMode="auto">
          <a:xfrm>
            <a:off x="520701" y="812800"/>
            <a:ext cx="11238399" cy="544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45720" rIns="0" bIns="45720" numCol="1" anchor="t" anchorCtr="0" compatLnSpc="1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pic>
        <p:nvPicPr>
          <p:cNvPr id="8" name="Picture 8" descr="citi-r_2c-blu_pos_rgb-MASTER_150"/>
          <p:cNvPicPr>
            <a:picLocks noChangeAspect="1" noChangeArrowheads="1"/>
          </p:cNvPicPr>
          <p:nvPr userDrawn="1"/>
        </p:nvPicPr>
        <p:blipFill rotWithShape="1">
          <a:blip r:embed="rId16" cstate="print"/>
          <a:srcRect r="10975"/>
          <a:stretch>
            <a:fillRect/>
          </a:stretch>
        </p:blipFill>
        <p:spPr bwMode="auto">
          <a:xfrm>
            <a:off x="11379200" y="6418263"/>
            <a:ext cx="463550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+mj-lt"/>
          <a:ea typeface="MS PGothic" panose="020B0600070205080204" pitchFamily="34" charset="-128"/>
          <a:cs typeface="MS PGothic" panose="020B0600070205080204" pitchFamily="3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  <a:cs typeface="MS PGothic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Arial" panose="020B0604020202020204" pitchFamily="34" charset="0"/>
          <a:ea typeface="MS PGothic" panose="020B0600070205080204" pitchFamily="34" charset="-128"/>
        </a:defRPr>
      </a:lvl9pPr>
    </p:titleStyle>
    <p:bodyStyle>
      <a:lvl1pPr marL="228600" indent="-228600" algn="l" rtl="0" eaLnBrk="1" fontAlgn="base" hangingPunct="1">
        <a:spcBef>
          <a:spcPts val="25"/>
        </a:spcBef>
        <a:spcAft>
          <a:spcPct val="0"/>
        </a:spcAft>
        <a:buChar char="•"/>
        <a:defRPr lang="en-US" sz="1600" dirty="0">
          <a:solidFill>
            <a:schemeClr val="tx1"/>
          </a:solidFill>
          <a:latin typeface="+mn-lt"/>
          <a:ea typeface="MS PGothic" panose="020B0600070205080204" pitchFamily="34" charset="-128"/>
          <a:cs typeface="MS PGothic" panose="020B0600070205080204" pitchFamily="34" charset="-128"/>
        </a:defRPr>
      </a:lvl1pPr>
      <a:lvl2pPr marL="457200" indent="-228600" algn="l" rtl="0" eaLnBrk="1" fontAlgn="base" hangingPunct="1">
        <a:spcBef>
          <a:spcPts val="25"/>
        </a:spcBef>
        <a:spcAft>
          <a:spcPct val="0"/>
        </a:spcAft>
        <a:buFont typeface="Lucida Grande" charset="0"/>
        <a:buChar char="-"/>
        <a:defRPr lang="en-US" sz="1600" dirty="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684530" indent="-227330" algn="l" rtl="0" eaLnBrk="1" fontAlgn="base" hangingPunct="1">
        <a:spcBef>
          <a:spcPts val="25"/>
        </a:spcBef>
        <a:spcAft>
          <a:spcPct val="0"/>
        </a:spcAft>
        <a:buChar char="•"/>
        <a:defRPr lang="en-US" sz="1600" dirty="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913130" indent="-228600" algn="l" rtl="0" eaLnBrk="1" fontAlgn="base" hangingPunct="1">
        <a:spcBef>
          <a:spcPts val="25"/>
        </a:spcBef>
        <a:spcAft>
          <a:spcPct val="0"/>
        </a:spcAft>
        <a:buFont typeface="Lucida Grande" charset="0"/>
        <a:buChar char="-"/>
        <a:defRPr lang="en-US" sz="1600" dirty="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141730" indent="-228600" algn="l" rtl="0" eaLnBrk="1" fontAlgn="base" hangingPunct="1">
        <a:spcBef>
          <a:spcPts val="25"/>
        </a:spcBef>
        <a:spcAft>
          <a:spcPct val="0"/>
        </a:spcAft>
        <a:buFont typeface="Arial" panose="020B0604020202020204" pitchFamily="34" charset="0"/>
        <a:buChar char="•"/>
        <a:defRPr lang="en-US" sz="1600" dirty="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ea typeface="MS PGothic" panose="020B0600070205080204" pitchFamily="34" charset="-128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ideo" Target="../media/media3.mp4"/><Relationship Id="rId8" Type="http://schemas.openxmlformats.org/officeDocument/2006/relationships/image" Target="../media/image9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8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4.xml"/><Relationship Id="rId12" Type="http://schemas.openxmlformats.org/officeDocument/2006/relationships/image" Target="../media/image10.png"/><Relationship Id="rId11" Type="http://schemas.openxmlformats.org/officeDocument/2006/relationships/tags" Target="../tags/tag3.xml"/><Relationship Id="rId10" Type="http://schemas.microsoft.com/office/2007/relationships/media" Target="../media/media3.mp4"/><Relationship Id="rId1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Summit 2019 </a:t>
            </a:r>
            <a:r>
              <a:rPr lang="en-US"/>
              <a:t>Forever </a:t>
            </a:r>
            <a:r>
              <a:rPr lang="en-US" smtClean="0"/>
              <a:t>Young</a:t>
            </a:r>
            <a:br>
              <a:rPr lang="en-US" smtClean="0"/>
            </a:br>
            <a:r>
              <a:rPr lang="en-US" sz="3200" smtClean="0"/>
              <a:t>Business Compiling Based On Micro Service</a:t>
            </a:r>
            <a:endParaRPr lang="en-US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Meng Qingsong</a:t>
            </a:r>
            <a:endParaRPr lang="en-US" dirty="0" smtClean="0"/>
          </a:p>
          <a:p>
            <a:r>
              <a:rPr lang="en-US" smtClean="0"/>
              <a:t>Dec. 25, </a:t>
            </a:r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GCT / Digital / Shanghai / Dalian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/>
          <a:p>
            <a:r>
              <a:rPr lang="en-US" smtClean="0"/>
              <a:t>This demo is used to simulate the trasaction confirm operation. After click the "CONFIRM" button we will record the submit time.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For demo #1, we will only send a confirmation email to customer after they submitted the order.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For demo #2, we will synchronously update offer after they submitted the order, then send mail.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For demo #3, we will perform an asynchronous offer updating after they submitted the order, then send mail.</a:t>
            </a:r>
            <a:endParaRPr lang="en-US" smtClean="0"/>
          </a:p>
        </p:txBody>
      </p:sp>
      <p:pic>
        <p:nvPicPr>
          <p:cNvPr id="5" name="bau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7310" y="3851275"/>
            <a:ext cx="2520000" cy="1800000"/>
          </a:xfrm>
          <a:prstGeom prst="rect">
            <a:avLst/>
          </a:prstGeom>
        </p:spPr>
      </p:pic>
      <p:pic>
        <p:nvPicPr>
          <p:cNvPr id="6" name="sync_offer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740275" y="3851275"/>
            <a:ext cx="2520000" cy="1800000"/>
          </a:xfrm>
          <a:prstGeom prst="rect">
            <a:avLst/>
          </a:prstGeom>
        </p:spPr>
      </p:pic>
      <p:pic>
        <p:nvPicPr>
          <p:cNvPr id="7" name="async_offer">
            <a:hlinkClick r:id="" action="ppaction://media"/>
          </p:cNvPr>
          <p:cNvPicPr/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141335" y="3851275"/>
            <a:ext cx="2520000" cy="18000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>
                <p:cTn id="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14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0"/>
          </p:nvPr>
        </p:nvSpPr>
        <p:spPr>
          <a:xfrm>
            <a:off x="521243" y="813816"/>
            <a:ext cx="11241023" cy="5440680"/>
          </a:xfrm>
        </p:spPr>
        <p:txBody>
          <a:bodyPr/>
          <a:lstStyle/>
          <a:p>
            <a:r>
              <a:rPr lang="en-US" altLang="zh-CN" smtClean="0"/>
              <a:t>Compare tranditional MVC structure and </a:t>
            </a:r>
            <a:r>
              <a:rPr lang="en-US"/>
              <a:t>Micro Service </a:t>
            </a:r>
            <a:r>
              <a:rPr lang="en-US" smtClean="0"/>
              <a:t>Architecture.</a:t>
            </a:r>
            <a:endParaRPr lang="en-US" smtClean="0"/>
          </a:p>
          <a:p>
            <a:pPr marL="0" indent="0">
              <a:buNone/>
            </a:pPr>
            <a:endParaRPr lang="en-US"/>
          </a:p>
          <a:p>
            <a:r>
              <a:rPr lang="en-US" smtClean="0"/>
              <a:t>Divided micro services based on domain, using Time Deposit as reference.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Domain Events.</a:t>
            </a:r>
            <a:endParaRPr lang="en-US" smtClean="0"/>
          </a:p>
          <a:p>
            <a:pPr marL="0" indent="0">
              <a:buNone/>
            </a:pPr>
            <a:endParaRPr lang="en-US" smtClean="0"/>
          </a:p>
          <a:p>
            <a:r>
              <a:rPr lang="en-US" smtClean="0"/>
              <a:t>Code implements</a:t>
            </a:r>
            <a:r>
              <a:rPr lang="en-US" smtClean="0"/>
              <a:t>.</a:t>
            </a:r>
            <a:endParaRPr lang="en-US" smtClean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8253095" y="3171825"/>
            <a:ext cx="3048000" cy="2143125"/>
          </a:xfrm>
          <a:prstGeom prst="rect">
            <a:avLst/>
          </a:prstGeom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570930" y="995320"/>
            <a:ext cx="23729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In BAU, we only divide TD into diff </a:t>
            </a:r>
            <a:r>
              <a:rPr lang="en-US" sz="1600" smtClean="0">
                <a:solidFill>
                  <a:schemeClr val="bg1"/>
                </a:solidFill>
              </a:rPr>
              <a:t>sub apps </a:t>
            </a:r>
            <a:r>
              <a:rPr lang="en-US" sz="1600">
                <a:solidFill>
                  <a:schemeClr val="bg1"/>
                </a:solidFill>
              </a:rPr>
              <a:t>based on functionality, and deal with the same business within every sub-function </a:t>
            </a:r>
            <a:r>
              <a:rPr lang="en-US" sz="1600" smtClean="0">
                <a:solidFill>
                  <a:schemeClr val="bg1"/>
                </a:solidFill>
              </a:rPr>
              <a:t>repeatedly.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 smtClean="0"/>
              <a:t>Layered Structure Based On MVC</a:t>
            </a:r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623570" y="1981200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TDAction</a:t>
            </a:r>
            <a:endParaRPr lang="en-US" altLang="zh-CN" sz="1200"/>
          </a:p>
        </p:txBody>
      </p:sp>
      <p:sp>
        <p:nvSpPr>
          <p:cNvPr id="3" name="矩形 2"/>
          <p:cNvSpPr/>
          <p:nvPr/>
        </p:nvSpPr>
        <p:spPr>
          <a:xfrm>
            <a:off x="623570" y="3326765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TDService(App/Domain</a:t>
            </a:r>
            <a:r>
              <a:rPr lang="en-US" altLang="zh-CN" sz="1200"/>
              <a:t>)</a:t>
            </a:r>
            <a:endParaRPr lang="en-US" altLang="zh-CN" sz="1200"/>
          </a:p>
        </p:txBody>
      </p:sp>
      <p:sp>
        <p:nvSpPr>
          <p:cNvPr id="4" name="矩形 3"/>
          <p:cNvSpPr/>
          <p:nvPr/>
        </p:nvSpPr>
        <p:spPr>
          <a:xfrm>
            <a:off x="623570" y="4659630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TDPersistence</a:t>
            </a:r>
            <a:endParaRPr lang="en-US" altLang="zh-CN" sz="1200"/>
          </a:p>
        </p:txBody>
      </p:sp>
      <p:sp>
        <p:nvSpPr>
          <p:cNvPr id="5" name="矩形 4"/>
          <p:cNvSpPr/>
          <p:nvPr/>
        </p:nvSpPr>
        <p:spPr>
          <a:xfrm>
            <a:off x="623570" y="6029325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Soap/API</a:t>
            </a:r>
            <a:endParaRPr lang="en-US" altLang="zh-CN" sz="1200"/>
          </a:p>
        </p:txBody>
      </p:sp>
      <p:sp>
        <p:nvSpPr>
          <p:cNvPr id="7" name="流程图: 联系 6"/>
          <p:cNvSpPr/>
          <p:nvPr/>
        </p:nvSpPr>
        <p:spPr>
          <a:xfrm>
            <a:off x="1167130" y="4038600"/>
            <a:ext cx="1351280" cy="342265"/>
          </a:xfrm>
          <a:prstGeom prst="flowChartConnecto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GDTO</a:t>
            </a:r>
            <a:endParaRPr lang="en-US" altLang="zh-CN" sz="1600"/>
          </a:p>
        </p:txBody>
      </p:sp>
      <p:sp>
        <p:nvSpPr>
          <p:cNvPr id="8" name="流程图: 联系 7"/>
          <p:cNvSpPr/>
          <p:nvPr/>
        </p:nvSpPr>
        <p:spPr>
          <a:xfrm>
            <a:off x="1133475" y="5389880"/>
            <a:ext cx="1351280" cy="342265"/>
          </a:xfrm>
          <a:prstGeom prst="flowChartConnecto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JAXB</a:t>
            </a:r>
            <a:endParaRPr lang="en-US" altLang="zh-CN" sz="1600"/>
          </a:p>
        </p:txBody>
      </p:sp>
      <p:sp>
        <p:nvSpPr>
          <p:cNvPr id="33" name="矩形标注 32"/>
          <p:cNvSpPr/>
          <p:nvPr/>
        </p:nvSpPr>
        <p:spPr>
          <a:xfrm>
            <a:off x="3433445" y="2564765"/>
            <a:ext cx="2361565" cy="1047750"/>
          </a:xfrm>
          <a:prstGeom prst="wedgeRectCallout">
            <a:avLst>
              <a:gd name="adj1" fmla="val -69279"/>
              <a:gd name="adj2" fmla="val 42969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200"/>
              <a:t>All business of a function handled in domain service at the beginning of design.</a:t>
            </a:r>
            <a:endParaRPr lang="en-US" altLang="zh-CN" sz="1200"/>
          </a:p>
        </p:txBody>
      </p:sp>
      <p:sp>
        <p:nvSpPr>
          <p:cNvPr id="34" name="矩形标注 33"/>
          <p:cNvSpPr/>
          <p:nvPr/>
        </p:nvSpPr>
        <p:spPr>
          <a:xfrm>
            <a:off x="3433445" y="3844290"/>
            <a:ext cx="2361565" cy="1047750"/>
          </a:xfrm>
          <a:prstGeom prst="wedgeRectCallout">
            <a:avLst>
              <a:gd name="adj1" fmla="val -9182"/>
              <a:gd name="adj2" fmla="val -7248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200"/>
              <a:t>Later on, the business becomes more an more complex. We have so many dependencies for each business.</a:t>
            </a:r>
            <a:endParaRPr lang="en-US" altLang="zh-CN" sz="1200"/>
          </a:p>
        </p:txBody>
      </p:sp>
      <p:sp>
        <p:nvSpPr>
          <p:cNvPr id="35" name="矩形标注 34"/>
          <p:cNvSpPr/>
          <p:nvPr/>
        </p:nvSpPr>
        <p:spPr>
          <a:xfrm>
            <a:off x="3433445" y="5104765"/>
            <a:ext cx="2361565" cy="1343025"/>
          </a:xfrm>
          <a:prstGeom prst="wedgeRectCallout">
            <a:avLst>
              <a:gd name="adj1" fmla="val -11199"/>
              <a:gd name="adj2" fmla="val -6546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200"/>
              <a:t>At last, if we change one business logic, we might also need to change other business in this function. If many functions have the same business, we need to change for all functions synchronously.</a:t>
            </a:r>
            <a:endParaRPr lang="en-US" altLang="zh-CN" sz="1200"/>
          </a:p>
        </p:txBody>
      </p:sp>
      <p:sp>
        <p:nvSpPr>
          <p:cNvPr id="36" name="矩形标注 35"/>
          <p:cNvSpPr/>
          <p:nvPr/>
        </p:nvSpPr>
        <p:spPr>
          <a:xfrm>
            <a:off x="3433445" y="1158240"/>
            <a:ext cx="2361565" cy="1047750"/>
          </a:xfrm>
          <a:prstGeom prst="wedgeRectCallout">
            <a:avLst>
              <a:gd name="adj1" fmla="val -26122"/>
              <a:gd name="adj2" fmla="val 83878"/>
            </a:avLst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altLang="zh-CN" sz="1200"/>
              <a:t>Even worse, this case will spread to App service and Action due to nonstandard coding. The whole function seems in a mess.</a:t>
            </a:r>
            <a:endParaRPr lang="en-US" altLang="zh-CN" sz="1200"/>
          </a:p>
        </p:txBody>
      </p:sp>
      <p:sp>
        <p:nvSpPr>
          <p:cNvPr id="37" name="文本框 36"/>
          <p:cNvSpPr txBox="1"/>
          <p:nvPr/>
        </p:nvSpPr>
        <p:spPr>
          <a:xfrm>
            <a:off x="7766685" y="880745"/>
            <a:ext cx="399605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 Service Structure</a:t>
            </a:r>
            <a:endParaRPr lang="en-US" altLang="zh-CN" sz="2800" i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49680" y="880745"/>
            <a:ext cx="1186180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i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ASDP</a:t>
            </a:r>
            <a:endParaRPr lang="en-US" altLang="zh-CN" sz="2800" i="1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8578850" y="3352800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AccountAppService</a:t>
            </a:r>
            <a:endParaRPr lang="en-US" altLang="zh-CN" sz="1200" smtClean="0"/>
          </a:p>
          <a:p>
            <a:pPr algn="ctr"/>
            <a:r>
              <a:rPr lang="en-US" altLang="zh-CN" sz="1200" smtClean="0"/>
              <a:t>AccountDomainService</a:t>
            </a:r>
            <a:endParaRPr lang="en-US" altLang="zh-CN" sz="1200"/>
          </a:p>
        </p:txBody>
      </p:sp>
      <p:sp>
        <p:nvSpPr>
          <p:cNvPr id="41" name="矩形 40"/>
          <p:cNvSpPr/>
          <p:nvPr/>
        </p:nvSpPr>
        <p:spPr>
          <a:xfrm>
            <a:off x="8578850" y="4685665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AccountRepository</a:t>
            </a:r>
            <a:endParaRPr lang="en-US" altLang="zh-CN" sz="1200"/>
          </a:p>
        </p:txBody>
      </p:sp>
      <p:sp>
        <p:nvSpPr>
          <p:cNvPr id="43" name="矩形 42"/>
          <p:cNvSpPr/>
          <p:nvPr/>
        </p:nvSpPr>
        <p:spPr>
          <a:xfrm>
            <a:off x="8578850" y="1981200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UI/AccountController</a:t>
            </a:r>
            <a:endParaRPr lang="en-US" altLang="zh-CN" sz="1200"/>
          </a:p>
        </p:txBody>
      </p:sp>
      <p:sp>
        <p:nvSpPr>
          <p:cNvPr id="44" name="矩形 43"/>
          <p:cNvSpPr/>
          <p:nvPr/>
        </p:nvSpPr>
        <p:spPr>
          <a:xfrm>
            <a:off x="8578850" y="5991860"/>
            <a:ext cx="2371725" cy="4191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Infrastructure</a:t>
            </a:r>
            <a:endParaRPr lang="en-US" altLang="zh-CN" sz="1200"/>
          </a:p>
        </p:txBody>
      </p:sp>
      <p:sp>
        <p:nvSpPr>
          <p:cNvPr id="51" name="文本框 50"/>
          <p:cNvSpPr txBox="1"/>
          <p:nvPr/>
        </p:nvSpPr>
        <p:spPr>
          <a:xfrm rot="20220000">
            <a:off x="6815455" y="4238625"/>
            <a:ext cx="199072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altLang="zh-CN" sz="1200">
                <a:solidFill>
                  <a:schemeClr val="accent4"/>
                </a:solidFill>
                <a:effectLst/>
              </a:rPr>
              <a:t>Only one domain business</a:t>
            </a:r>
            <a:endParaRPr lang="en-US" altLang="zh-CN" sz="1200">
              <a:solidFill>
                <a:schemeClr val="accent4"/>
              </a:solidFill>
              <a:effectLst/>
            </a:endParaRPr>
          </a:p>
        </p:txBody>
      </p:sp>
      <p:sp>
        <p:nvSpPr>
          <p:cNvPr id="52" name="流程图: 联系 51"/>
          <p:cNvSpPr/>
          <p:nvPr/>
        </p:nvSpPr>
        <p:spPr>
          <a:xfrm>
            <a:off x="9088755" y="4072255"/>
            <a:ext cx="1351280" cy="342265"/>
          </a:xfrm>
          <a:prstGeom prst="flowChartConnecto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/>
              <a:t>GDTO</a:t>
            </a:r>
            <a:endParaRPr lang="en-US" altLang="zh-CN" sz="1600"/>
          </a:p>
        </p:txBody>
      </p:sp>
      <p:cxnSp>
        <p:nvCxnSpPr>
          <p:cNvPr id="9" name="Straight Arrow Connector 8"/>
          <p:cNvCxnSpPr>
            <a:stCxn id="39" idx="2"/>
            <a:endCxn id="2" idx="0"/>
          </p:cNvCxnSpPr>
          <p:nvPr/>
        </p:nvCxnSpPr>
        <p:spPr>
          <a:xfrm flipH="1">
            <a:off x="1809433" y="1402715"/>
            <a:ext cx="33337" cy="5784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2"/>
            <a:endCxn id="3" idx="0"/>
          </p:cNvCxnSpPr>
          <p:nvPr/>
        </p:nvCxnSpPr>
        <p:spPr>
          <a:xfrm>
            <a:off x="1809433" y="2400300"/>
            <a:ext cx="0" cy="9264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2"/>
            <a:endCxn id="7" idx="0"/>
          </p:cNvCxnSpPr>
          <p:nvPr/>
        </p:nvCxnSpPr>
        <p:spPr>
          <a:xfrm>
            <a:off x="1809433" y="3745865"/>
            <a:ext cx="33337" cy="2927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4"/>
            <a:endCxn id="4" idx="0"/>
          </p:cNvCxnSpPr>
          <p:nvPr/>
        </p:nvCxnSpPr>
        <p:spPr>
          <a:xfrm flipH="1">
            <a:off x="1809433" y="4380865"/>
            <a:ext cx="33337" cy="2787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4" idx="2"/>
            <a:endCxn id="8" idx="0"/>
          </p:cNvCxnSpPr>
          <p:nvPr/>
        </p:nvCxnSpPr>
        <p:spPr>
          <a:xfrm flipH="1">
            <a:off x="1809115" y="5078730"/>
            <a:ext cx="318" cy="3111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4"/>
            <a:endCxn id="5" idx="0"/>
          </p:cNvCxnSpPr>
          <p:nvPr/>
        </p:nvCxnSpPr>
        <p:spPr>
          <a:xfrm>
            <a:off x="1809115" y="5732145"/>
            <a:ext cx="318" cy="297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3" idx="2"/>
            <a:endCxn id="45" idx="0"/>
          </p:cNvCxnSpPr>
          <p:nvPr/>
        </p:nvCxnSpPr>
        <p:spPr>
          <a:xfrm>
            <a:off x="9764713" y="2400300"/>
            <a:ext cx="12382" cy="771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45" idx="2"/>
            <a:endCxn id="44" idx="0"/>
          </p:cNvCxnSpPr>
          <p:nvPr/>
        </p:nvCxnSpPr>
        <p:spPr>
          <a:xfrm flipH="1">
            <a:off x="9764713" y="5314950"/>
            <a:ext cx="12382" cy="6769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" grpId="1" animBg="1"/>
      <p:bldP spid="2" grpId="2" animBg="1"/>
      <p:bldP spid="3" grpId="1" animBg="1"/>
      <p:bldP spid="3" grpId="2" animBg="1"/>
      <p:bldP spid="4" grpId="1" animBg="1"/>
      <p:bldP spid="4" grpId="2" animBg="1"/>
      <p:bldP spid="5" grpId="1" animBg="1"/>
      <p:bldP spid="5" grpId="2" animBg="1"/>
      <p:bldP spid="7" grpId="1" animBg="1"/>
      <p:bldP spid="7" grpId="2" animBg="1"/>
      <p:bldP spid="8" grpId="1" animBg="1"/>
      <p:bldP spid="8" grpId="2" animBg="1"/>
      <p:bldP spid="33" grpId="1" animBg="1"/>
      <p:bldP spid="33" grpId="2" animBg="1"/>
      <p:bldP spid="34" grpId="1" animBg="1"/>
      <p:bldP spid="34" grpId="2" animBg="1"/>
      <p:bldP spid="35" grpId="1" animBg="1"/>
      <p:bldP spid="35" grpId="2" animBg="1"/>
      <p:bldP spid="36" grpId="1" animBg="1"/>
      <p:bldP spid="36" grpId="2" animBg="1"/>
      <p:bldP spid="37" grpId="1"/>
      <p:bldP spid="37" grpId="2"/>
      <p:bldP spid="39" grpId="0"/>
      <p:bldP spid="39" grpId="1"/>
      <p:bldP spid="40" grpId="1" animBg="1"/>
      <p:bldP spid="40" grpId="2" animBg="1"/>
      <p:bldP spid="41" grpId="1" animBg="1"/>
      <p:bldP spid="41" grpId="2" animBg="1"/>
      <p:bldP spid="43" grpId="1" animBg="1"/>
      <p:bldP spid="43" grpId="2" animBg="1"/>
      <p:bldP spid="44" grpId="1" animBg="1"/>
      <p:bldP spid="44" grpId="2" animBg="1"/>
      <p:bldP spid="51" grpId="1"/>
      <p:bldP spid="51" grpId="2"/>
      <p:bldP spid="52" grpId="1" animBg="1"/>
      <p:bldP spid="5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/>
              <a:t>Micro Services Based On DDD</a:t>
            </a:r>
            <a:endParaRPr lang="en-US"/>
          </a:p>
        </p:txBody>
      </p:sp>
      <p:sp>
        <p:nvSpPr>
          <p:cNvPr id="7" name="六边形 6"/>
          <p:cNvSpPr/>
          <p:nvPr/>
        </p:nvSpPr>
        <p:spPr>
          <a:xfrm>
            <a:off x="1233170" y="15017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9" name="六边形 8"/>
          <p:cNvSpPr/>
          <p:nvPr/>
        </p:nvSpPr>
        <p:spPr>
          <a:xfrm>
            <a:off x="1742440" y="19773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sym typeface="+mn-ea"/>
              </a:rPr>
              <a:t>Account Service</a:t>
            </a:r>
            <a:endParaRPr lang="en-US" altLang="zh-CN" sz="1200"/>
          </a:p>
        </p:txBody>
      </p:sp>
      <p:sp>
        <p:nvSpPr>
          <p:cNvPr id="13" name="圆角矩形 12"/>
          <p:cNvSpPr/>
          <p:nvPr/>
        </p:nvSpPr>
        <p:spPr>
          <a:xfrm>
            <a:off x="1447165" y="2181860"/>
            <a:ext cx="295275" cy="17145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sp>
        <p:nvSpPr>
          <p:cNvPr id="15" name="矩形 14"/>
          <p:cNvSpPr/>
          <p:nvPr/>
        </p:nvSpPr>
        <p:spPr>
          <a:xfrm>
            <a:off x="445135" y="2091055"/>
            <a:ext cx="409575" cy="35306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</a:t>
            </a:r>
            <a:endParaRPr lang="en-US" altLang="zh-CN" sz="1200"/>
          </a:p>
        </p:txBody>
      </p:sp>
      <p:sp>
        <p:nvSpPr>
          <p:cNvPr id="16" name="等腰三角形 15"/>
          <p:cNvSpPr/>
          <p:nvPr/>
        </p:nvSpPr>
        <p:spPr>
          <a:xfrm>
            <a:off x="397510" y="1438275"/>
            <a:ext cx="504825" cy="438150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</a:t>
            </a:r>
            <a:endParaRPr lang="en-US" altLang="zh-CN" sz="1200"/>
          </a:p>
        </p:txBody>
      </p:sp>
      <p:sp>
        <p:nvSpPr>
          <p:cNvPr id="17" name="椭圆 16"/>
          <p:cNvSpPr/>
          <p:nvPr/>
        </p:nvSpPr>
        <p:spPr>
          <a:xfrm>
            <a:off x="445135" y="831850"/>
            <a:ext cx="428625" cy="409575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</a:t>
            </a:r>
            <a:endParaRPr lang="en-US" altLang="zh-CN" sz="1200"/>
          </a:p>
        </p:txBody>
      </p:sp>
      <p:sp>
        <p:nvSpPr>
          <p:cNvPr id="20" name="圆角矩形 19"/>
          <p:cNvSpPr/>
          <p:nvPr/>
        </p:nvSpPr>
        <p:spPr>
          <a:xfrm>
            <a:off x="1574165" y="1919605"/>
            <a:ext cx="295275" cy="17145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sp>
        <p:nvSpPr>
          <p:cNvPr id="21" name="圆角矩形 20"/>
          <p:cNvSpPr/>
          <p:nvPr/>
        </p:nvSpPr>
        <p:spPr>
          <a:xfrm>
            <a:off x="1682115" y="1637030"/>
            <a:ext cx="295275" cy="17145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cxnSp>
        <p:nvCxnSpPr>
          <p:cNvPr id="22" name="直接箭头连接符 21"/>
          <p:cNvCxnSpPr>
            <a:stCxn id="15" idx="3"/>
          </p:cNvCxnSpPr>
          <p:nvPr/>
        </p:nvCxnSpPr>
        <p:spPr>
          <a:xfrm flipV="1">
            <a:off x="854710" y="2247900"/>
            <a:ext cx="502285" cy="196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887730" y="1876425"/>
            <a:ext cx="612140" cy="1143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7" idx="5"/>
          </p:cNvCxnSpPr>
          <p:nvPr/>
        </p:nvCxnSpPr>
        <p:spPr>
          <a:xfrm>
            <a:off x="810895" y="1181735"/>
            <a:ext cx="812800" cy="5041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六边形 24"/>
          <p:cNvSpPr/>
          <p:nvPr/>
        </p:nvSpPr>
        <p:spPr>
          <a:xfrm>
            <a:off x="1233170" y="40671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26" name="六边形 25"/>
          <p:cNvSpPr/>
          <p:nvPr/>
        </p:nvSpPr>
        <p:spPr>
          <a:xfrm>
            <a:off x="1742440" y="45427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/>
              <a:t>Customer Service</a:t>
            </a:r>
            <a:endParaRPr lang="en-US" altLang="zh-CN" sz="1200"/>
          </a:p>
        </p:txBody>
      </p:sp>
      <p:sp>
        <p:nvSpPr>
          <p:cNvPr id="27" name="六边形 26"/>
          <p:cNvSpPr/>
          <p:nvPr/>
        </p:nvSpPr>
        <p:spPr>
          <a:xfrm>
            <a:off x="4598035" y="15017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28" name="六边形 27"/>
          <p:cNvSpPr/>
          <p:nvPr/>
        </p:nvSpPr>
        <p:spPr>
          <a:xfrm>
            <a:off x="5107305" y="19773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Time </a:t>
            </a:r>
            <a:r>
              <a:rPr lang="en-US" altLang="zh-CN" sz="1200" smtClean="0"/>
              <a:t>Deposit</a:t>
            </a:r>
            <a:r>
              <a:rPr lang="en-US" altLang="zh-CN" sz="1200"/>
              <a:t> </a:t>
            </a:r>
            <a:r>
              <a:rPr lang="en-US" altLang="zh-CN" sz="1200" smtClean="0"/>
              <a:t>Service</a:t>
            </a:r>
            <a:endParaRPr lang="en-US" altLang="zh-CN" sz="1200" smtClean="0"/>
          </a:p>
        </p:txBody>
      </p:sp>
      <p:sp>
        <p:nvSpPr>
          <p:cNvPr id="29" name="六边形 28"/>
          <p:cNvSpPr/>
          <p:nvPr/>
        </p:nvSpPr>
        <p:spPr>
          <a:xfrm>
            <a:off x="4598035" y="40671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30" name="六边形 29"/>
          <p:cNvSpPr/>
          <p:nvPr/>
        </p:nvSpPr>
        <p:spPr>
          <a:xfrm>
            <a:off x="5107305" y="45427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FX </a:t>
            </a:r>
            <a:r>
              <a:rPr lang="en-US" altLang="zh-CN" sz="1200" smtClean="0"/>
              <a:t>Rate Service</a:t>
            </a:r>
            <a:endParaRPr lang="en-US" altLang="zh-CN" sz="1200"/>
          </a:p>
        </p:txBody>
      </p:sp>
      <p:sp>
        <p:nvSpPr>
          <p:cNvPr id="31" name="六边形 30"/>
          <p:cNvSpPr/>
          <p:nvPr/>
        </p:nvSpPr>
        <p:spPr>
          <a:xfrm>
            <a:off x="7963535" y="15017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32" name="六边形 31"/>
          <p:cNvSpPr/>
          <p:nvPr/>
        </p:nvSpPr>
        <p:spPr>
          <a:xfrm>
            <a:off x="8472805" y="19773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Interest </a:t>
            </a:r>
            <a:r>
              <a:rPr lang="en-US" altLang="zh-CN" sz="1200" smtClean="0"/>
              <a:t>Rate Service</a:t>
            </a:r>
            <a:endParaRPr lang="en-US" altLang="zh-CN" sz="1200"/>
          </a:p>
        </p:txBody>
      </p:sp>
      <p:sp>
        <p:nvSpPr>
          <p:cNvPr id="33" name="六边形 32"/>
          <p:cNvSpPr/>
          <p:nvPr/>
        </p:nvSpPr>
        <p:spPr>
          <a:xfrm>
            <a:off x="7964170" y="4067175"/>
            <a:ext cx="2352040" cy="1950720"/>
          </a:xfrm>
          <a:prstGeom prst="hexag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200"/>
          </a:p>
        </p:txBody>
      </p:sp>
      <p:sp>
        <p:nvSpPr>
          <p:cNvPr id="34" name="六边形 33"/>
          <p:cNvSpPr/>
          <p:nvPr/>
        </p:nvSpPr>
        <p:spPr>
          <a:xfrm>
            <a:off x="8473440" y="4542790"/>
            <a:ext cx="1334135" cy="1114425"/>
          </a:xfrm>
          <a:prstGeom prst="hex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/>
              <a:t>?</a:t>
            </a:r>
            <a:endParaRPr lang="en-US" altLang="zh-CN" sz="1800"/>
          </a:p>
        </p:txBody>
      </p:sp>
      <p:sp>
        <p:nvSpPr>
          <p:cNvPr id="37" name="圆角矩形 36"/>
          <p:cNvSpPr/>
          <p:nvPr/>
        </p:nvSpPr>
        <p:spPr>
          <a:xfrm>
            <a:off x="3076575" y="2640330"/>
            <a:ext cx="295275" cy="17145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sp>
        <p:nvSpPr>
          <p:cNvPr id="38" name="圆角矩形 37"/>
          <p:cNvSpPr/>
          <p:nvPr/>
        </p:nvSpPr>
        <p:spPr>
          <a:xfrm>
            <a:off x="2927350" y="2920365"/>
            <a:ext cx="295275" cy="1714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sp>
        <p:nvSpPr>
          <p:cNvPr id="39" name="流程图: 磁盘 38"/>
          <p:cNvSpPr/>
          <p:nvPr/>
        </p:nvSpPr>
        <p:spPr>
          <a:xfrm>
            <a:off x="3709670" y="2444115"/>
            <a:ext cx="352425" cy="447675"/>
          </a:xfrm>
          <a:prstGeom prst="flowChartMagneticDisk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3462020" y="3105150"/>
            <a:ext cx="60007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Email</a:t>
            </a:r>
            <a:endParaRPr lang="en-US" altLang="zh-CN" sz="1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cxnSp>
        <p:nvCxnSpPr>
          <p:cNvPr id="41" name="直接箭头连接符 40"/>
          <p:cNvCxnSpPr>
            <a:stCxn id="37" idx="3"/>
            <a:endCxn id="39" idx="2"/>
          </p:cNvCxnSpPr>
          <p:nvPr/>
        </p:nvCxnSpPr>
        <p:spPr>
          <a:xfrm flipV="1">
            <a:off x="3371850" y="2668270"/>
            <a:ext cx="337820" cy="577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8" idx="3"/>
          </p:cNvCxnSpPr>
          <p:nvPr/>
        </p:nvCxnSpPr>
        <p:spPr>
          <a:xfrm>
            <a:off x="3222625" y="3006090"/>
            <a:ext cx="344170" cy="1847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圆角矩形 42"/>
          <p:cNvSpPr/>
          <p:nvPr/>
        </p:nvSpPr>
        <p:spPr>
          <a:xfrm>
            <a:off x="2781300" y="3157220"/>
            <a:ext cx="295275" cy="17145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A</a:t>
            </a:r>
            <a:endParaRPr lang="en-US" altLang="zh-CN" sz="1200"/>
          </a:p>
        </p:txBody>
      </p:sp>
      <p:cxnSp>
        <p:nvCxnSpPr>
          <p:cNvPr id="44" name="直接箭头连接符 43"/>
          <p:cNvCxnSpPr>
            <a:stCxn id="43" idx="3"/>
          </p:cNvCxnSpPr>
          <p:nvPr/>
        </p:nvCxnSpPr>
        <p:spPr>
          <a:xfrm>
            <a:off x="3076575" y="3242945"/>
            <a:ext cx="337820" cy="20510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414395" y="3380740"/>
            <a:ext cx="60007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SMS</a:t>
            </a:r>
            <a:endParaRPr lang="en-US" altLang="zh-CN" sz="1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62020" y="647184"/>
            <a:ext cx="3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C</a:t>
            </a:r>
            <a:endParaRPr lang="en-US">
              <a:solidFill>
                <a:srgbClr val="00B0F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88282" y="669830"/>
            <a:ext cx="33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A</a:t>
            </a:r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" name="Elbow Connector 3"/>
          <p:cNvCxnSpPr>
            <a:stCxn id="2" idx="3"/>
          </p:cNvCxnSpPr>
          <p:nvPr/>
        </p:nvCxnSpPr>
        <p:spPr>
          <a:xfrm>
            <a:off x="3795165" y="831850"/>
            <a:ext cx="574534" cy="1779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16036" y="825103"/>
            <a:ext cx="791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B0F0"/>
                </a:solidFill>
              </a:rPr>
              <a:t>Client</a:t>
            </a:r>
            <a:endParaRPr lang="en-US">
              <a:solidFill>
                <a:srgbClr val="00B0F0"/>
              </a:solidFill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6221427" y="840998"/>
            <a:ext cx="574534" cy="17791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749033" y="840998"/>
            <a:ext cx="105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solidFill>
                  <a:srgbClr val="00B0F0"/>
                </a:solidFill>
              </a:rPr>
              <a:t>Adapter</a:t>
            </a:r>
            <a:endParaRPr lang="en-US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6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0"/>
                            </p:stCondLst>
                            <p:childTnLst>
                              <p:par>
                                <p:cTn id="49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2500"/>
                            </p:stCondLst>
                            <p:childTnLst>
                              <p:par>
                                <p:cTn id="1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3000"/>
                            </p:stCondLst>
                            <p:childTnLst>
                              <p:par>
                                <p:cTn id="1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3500"/>
                            </p:stCondLst>
                            <p:childTnLst>
                              <p:par>
                                <p:cTn id="1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4000"/>
                            </p:stCondLst>
                            <p:childTnLst>
                              <p:par>
                                <p:cTn id="1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animBg="1"/>
      <p:bldP spid="7" grpId="2" animBg="1"/>
      <p:bldP spid="9" grpId="1" animBg="1"/>
      <p:bldP spid="9" grpId="2" animBg="1"/>
      <p:bldP spid="13" grpId="1" animBg="1"/>
      <p:bldP spid="13" grpId="2" animBg="1"/>
      <p:bldP spid="15" grpId="1" animBg="1"/>
      <p:bldP spid="15" grpId="2" animBg="1"/>
      <p:bldP spid="16" grpId="1" animBg="1"/>
      <p:bldP spid="16" grpId="2" animBg="1"/>
      <p:bldP spid="17" grpId="0" animBg="1"/>
      <p:bldP spid="20" grpId="1" animBg="1"/>
      <p:bldP spid="20" grpId="2" animBg="1"/>
      <p:bldP spid="21" grpId="1" animBg="1"/>
      <p:bldP spid="21" grpId="2" animBg="1"/>
      <p:bldP spid="25" grpId="1" animBg="1"/>
      <p:bldP spid="25" grpId="2" animBg="1"/>
      <p:bldP spid="26" grpId="1" animBg="1"/>
      <p:bldP spid="26" grpId="2" animBg="1"/>
      <p:bldP spid="27" grpId="1" animBg="1"/>
      <p:bldP spid="27" grpId="2" animBg="1"/>
      <p:bldP spid="28" grpId="1" animBg="1"/>
      <p:bldP spid="28" grpId="2" animBg="1"/>
      <p:bldP spid="29" grpId="1" animBg="1"/>
      <p:bldP spid="29" grpId="2" animBg="1"/>
      <p:bldP spid="30" grpId="1" animBg="1"/>
      <p:bldP spid="30" grpId="2" animBg="1"/>
      <p:bldP spid="31" grpId="1" animBg="1"/>
      <p:bldP spid="31" grpId="2" animBg="1"/>
      <p:bldP spid="32" grpId="1" animBg="1"/>
      <p:bldP spid="32" grpId="2" animBg="1"/>
      <p:bldP spid="33" grpId="1" animBg="1"/>
      <p:bldP spid="33" grpId="2" animBg="1"/>
      <p:bldP spid="34" grpId="1" animBg="1"/>
      <p:bldP spid="34" grpId="2" animBg="1"/>
      <p:bldP spid="37" grpId="1" animBg="1"/>
      <p:bldP spid="37" grpId="2" animBg="1"/>
      <p:bldP spid="38" grpId="1" animBg="1"/>
      <p:bldP spid="38" grpId="2" animBg="1"/>
      <p:bldP spid="39" grpId="1" animBg="1"/>
      <p:bldP spid="39" grpId="2" animBg="1"/>
      <p:bldP spid="40" grpId="1"/>
      <p:bldP spid="40" grpId="2"/>
      <p:bldP spid="43" grpId="1" animBg="1"/>
      <p:bldP spid="43" grpId="2" animBg="1"/>
      <p:bldP spid="45" grpId="1"/>
      <p:bldP spid="45" grpId="2"/>
      <p:bldP spid="2" grpId="0"/>
      <p:bldP spid="35" grpId="0"/>
      <p:bldP spid="5" grpId="0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21381" y="1286634"/>
            <a:ext cx="5737253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/>
              <a:t>Domain Events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657" y="1286634"/>
            <a:ext cx="5712977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1260475" y="3171825"/>
            <a:ext cx="1620520" cy="51435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depositBooked</a:t>
            </a:r>
            <a:endParaRPr lang="en-US" altLang="zh-CN" sz="1200"/>
          </a:p>
        </p:txBody>
      </p:sp>
      <p:cxnSp>
        <p:nvCxnSpPr>
          <p:cNvPr id="4" name="直接箭头连接符 3"/>
          <p:cNvCxnSpPr/>
          <p:nvPr/>
        </p:nvCxnSpPr>
        <p:spPr>
          <a:xfrm>
            <a:off x="3119120" y="3424555"/>
            <a:ext cx="87630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237990" y="3174365"/>
            <a:ext cx="1620520" cy="51435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createTDAccount</a:t>
            </a:r>
            <a:endParaRPr lang="en-US" altLang="zh-CN" sz="120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7094220" y="3410585"/>
            <a:ext cx="87630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7094220" y="4123055"/>
            <a:ext cx="87630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7094220" y="2735580"/>
            <a:ext cx="876300" cy="1397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974715" y="329374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09995" y="329120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45275" y="329120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71520" y="3148965"/>
            <a:ext cx="57150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Sync</a:t>
            </a:r>
            <a:endParaRPr lang="en-US" altLang="zh-CN" sz="1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46620" y="2459990"/>
            <a:ext cx="57150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Sync</a:t>
            </a:r>
            <a:endParaRPr lang="en-US" altLang="zh-CN" sz="1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246620" y="3148965"/>
            <a:ext cx="57150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Sync</a:t>
            </a:r>
            <a:endParaRPr lang="en-US" altLang="zh-CN" sz="1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246620" y="3847465"/>
            <a:ext cx="571500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1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Sync</a:t>
            </a:r>
            <a:endParaRPr lang="en-US" altLang="zh-CN" sz="1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35950" y="2485390"/>
            <a:ext cx="1620520" cy="51435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sendEmail</a:t>
            </a:r>
            <a:endParaRPr lang="en-US" altLang="zh-CN" sz="1200"/>
          </a:p>
        </p:txBody>
      </p:sp>
      <p:sp>
        <p:nvSpPr>
          <p:cNvPr id="22" name="矩形 21"/>
          <p:cNvSpPr/>
          <p:nvPr/>
        </p:nvSpPr>
        <p:spPr>
          <a:xfrm>
            <a:off x="8235950" y="3171825"/>
            <a:ext cx="1620520" cy="51435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sym typeface="+mn-ea"/>
              </a:rPr>
              <a:t>sendSMS</a:t>
            </a:r>
            <a:endParaRPr lang="en-US" altLang="zh-CN" sz="1200"/>
          </a:p>
        </p:txBody>
      </p:sp>
      <p:sp>
        <p:nvSpPr>
          <p:cNvPr id="23" name="矩形 22"/>
          <p:cNvSpPr/>
          <p:nvPr/>
        </p:nvSpPr>
        <p:spPr>
          <a:xfrm>
            <a:off x="8235950" y="3872865"/>
            <a:ext cx="1620520" cy="51435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?</a:t>
            </a:r>
            <a:endParaRPr lang="en-US" altLang="zh-CN" sz="1200"/>
          </a:p>
        </p:txBody>
      </p:sp>
      <p:sp>
        <p:nvSpPr>
          <p:cNvPr id="24" name="矩形 23"/>
          <p:cNvSpPr/>
          <p:nvPr/>
        </p:nvSpPr>
        <p:spPr>
          <a:xfrm>
            <a:off x="1260475" y="1355725"/>
            <a:ext cx="1620520" cy="51435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functionEntered</a:t>
            </a:r>
            <a:endParaRPr lang="en-US" altLang="zh-CN" sz="1200"/>
          </a:p>
        </p:txBody>
      </p:sp>
      <p:sp>
        <p:nvSpPr>
          <p:cNvPr id="25" name="矩形 24"/>
          <p:cNvSpPr/>
          <p:nvPr/>
        </p:nvSpPr>
        <p:spPr>
          <a:xfrm>
            <a:off x="1260475" y="4959350"/>
            <a:ext cx="1620520" cy="51435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/>
              <a:t>?</a:t>
            </a:r>
            <a:endParaRPr lang="en-US" altLang="zh-CN" sz="1200"/>
          </a:p>
        </p:txBody>
      </p:sp>
      <p:sp>
        <p:nvSpPr>
          <p:cNvPr id="26" name="文本框 25"/>
          <p:cNvSpPr txBox="1"/>
          <p:nvPr/>
        </p:nvSpPr>
        <p:spPr>
          <a:xfrm>
            <a:off x="1903095" y="210756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903095" y="238315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903095" y="2644140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03095" y="391096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903095" y="4186555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03095" y="4447540"/>
            <a:ext cx="335280" cy="27559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●</a:t>
            </a:r>
            <a:endParaRPr lang="zh-CN" altLang="en-US" sz="1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9" grpId="0"/>
      <p:bldP spid="9" grpId="1"/>
      <p:bldP spid="10" grpId="0"/>
      <p:bldP spid="10" grpId="1"/>
      <p:bldP spid="11" grpId="0"/>
      <p:bldP spid="11" grpId="1"/>
      <p:bldP spid="13" grpId="0"/>
      <p:bldP spid="13" grpId="1"/>
      <p:bldP spid="15" grpId="0"/>
      <p:bldP spid="15" grpId="1"/>
      <p:bldP spid="16" grpId="0"/>
      <p:bldP spid="16" grpId="1"/>
      <p:bldP spid="17" grpId="0"/>
      <p:bldP spid="17" grpId="1"/>
      <p:bldP spid="20" grpId="0" animBg="1"/>
      <p:bldP spid="20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895" y="716602"/>
            <a:ext cx="4482355" cy="29248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1381" y="1286634"/>
            <a:ext cx="5737253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/>
              <a:t>Code Implements -- Account Domain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657" y="1286634"/>
            <a:ext cx="5712977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30" y="737870"/>
            <a:ext cx="4231005" cy="31273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20" y="3865245"/>
            <a:ext cx="4481830" cy="29616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75" y="3942715"/>
            <a:ext cx="4124960" cy="28073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20280000">
            <a:off x="2542540" y="1866900"/>
            <a:ext cx="2066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UI/Controller</a:t>
            </a:r>
            <a:endParaRPr lang="en-US" altLang="zh-CN" sz="2400" b="1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文本框 7"/>
          <p:cNvSpPr txBox="1"/>
          <p:nvPr/>
        </p:nvSpPr>
        <p:spPr>
          <a:xfrm rot="20280000">
            <a:off x="8822690" y="1866900"/>
            <a:ext cx="2066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App Service</a:t>
            </a:r>
            <a:endParaRPr lang="en-US" altLang="zh-CN" sz="2400" b="1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 rot="20280000">
            <a:off x="2926715" y="4848225"/>
            <a:ext cx="240601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DomainService</a:t>
            </a:r>
            <a:endParaRPr lang="en-US" altLang="zh-CN" sz="2400" b="1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 rot="20280000">
            <a:off x="9140190" y="4784725"/>
            <a:ext cx="206692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400" b="1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Repository</a:t>
            </a:r>
            <a:endParaRPr lang="en-US" altLang="zh-CN" sz="2400" b="1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1525905" y="2339340"/>
            <a:ext cx="9838055" cy="2755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1200">
                <a:solidFill>
                  <a:schemeClr val="accent3"/>
                </a:solidFill>
                <a:effectLst/>
              </a:rPr>
              <a:t>restTemplate.getForObject(Constant.DOMAIN_EVENT_END_POINT + "domaineventcenter/event/depositBooked/", Object.class);</a:t>
            </a:r>
            <a:endParaRPr lang="zh-CN" altLang="en-US" sz="1200">
              <a:solidFill>
                <a:schemeClr val="accent3"/>
              </a:solidFill>
              <a:effectLst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0" y="752475"/>
            <a:ext cx="4935220" cy="238633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5" y="752475"/>
            <a:ext cx="5542915" cy="23863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21381" y="1286634"/>
            <a:ext cx="5737253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521244" y="135516"/>
            <a:ext cx="11241617" cy="500063"/>
          </a:xfrm>
        </p:spPr>
        <p:txBody>
          <a:bodyPr/>
          <a:lstStyle/>
          <a:p>
            <a:r>
              <a:rPr lang="en-US"/>
              <a:t>Code Implements -- Domain Events Center</a:t>
            </a: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45657" y="1286634"/>
            <a:ext cx="5712977" cy="4466803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85" y="3326765"/>
            <a:ext cx="4016375" cy="15913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5300345"/>
            <a:ext cx="5400675" cy="12674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935" y="3448050"/>
            <a:ext cx="5020310" cy="253428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 rot="20160000">
            <a:off x="3437890" y="1333500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EventController</a:t>
            </a:r>
            <a:endParaRPr lang="en-US" altLang="zh-CN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 rot="21120000">
            <a:off x="8954135" y="2421890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Subscriber</a:t>
            </a:r>
            <a:endParaRPr lang="en-US" altLang="zh-CN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 rot="20160000">
            <a:off x="2462530" y="3938270"/>
            <a:ext cx="2028825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>
                <a:solidFill>
                  <a:schemeClr val="bg2">
                    <a:alpha val="4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Subject Type</a:t>
            </a:r>
            <a:endParaRPr lang="en-US" altLang="zh-CN">
              <a:solidFill>
                <a:schemeClr val="bg2">
                  <a:alpha val="40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  <p:bldP spid="17" grpId="0"/>
      <p:bldP spid="17" grpId="1"/>
      <p:bldP spid="20" grpId="0"/>
      <p:bldP spid="20" grpId="1"/>
      <p:bldP spid="21" grpId="0"/>
      <p:bldP spid="2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3394" y="2789567"/>
            <a:ext cx="2189381" cy="1470025"/>
          </a:xfrm>
        </p:spPr>
        <p:txBody>
          <a:bodyPr/>
          <a:lstStyle/>
          <a:p>
            <a:r>
              <a:rPr lang="en-US" sz="4000" smtClean="0"/>
              <a:t>THANK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GCT / Digital / Shanghai / Dalian</a:t>
            </a:r>
            <a:endParaRPr lang="en-US" dirty="0"/>
          </a:p>
        </p:txBody>
      </p:sp>
      <p:sp>
        <p:nvSpPr>
          <p:cNvPr id="6" name="Title 1"/>
          <p:cNvSpPr txBox="1"/>
          <p:nvPr/>
        </p:nvSpPr>
        <p:spPr bwMode="auto">
          <a:xfrm>
            <a:off x="6831889" y="2789567"/>
            <a:ext cx="2189381" cy="1470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0" tIns="0" rIns="0" bIns="0" numCol="1" anchor="t" anchorCtr="0" compatLnSpc="1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smtClean="0">
                <a:solidFill>
                  <a:schemeClr val="bg1"/>
                </a:solidFill>
                <a:latin typeface="+mj-lt"/>
                <a:ea typeface="ヒラギノ角ゴ Pro W3"/>
                <a:cs typeface="Geneva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4000" kern="0" smtClean="0"/>
              <a:t>YOU</a:t>
            </a:r>
            <a:endParaRPr lang="en-US" sz="4000" kern="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54*118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  <p:tag name="KSO_WM_UNIT_MEDIACOVER_TEXTPOS_REL" val="video"/>
  <p:tag name="KSO_WM_UNIT_MEDIACOVER_TEXT_REL_VIDEOPOS" val="lt"/>
  <p:tag name="KSO_WM_UNIT_MEDIACOVER_FONTSIZE" val="24"/>
  <p:tag name="KSO_WM_UNIT_MEDIACOVER_TEXTRECT" val="157*157*4527*664"/>
</p:tagLst>
</file>

<file path=ppt/tags/tag10.xml><?xml version="1.0" encoding="utf-8"?>
<p:tagLst xmlns:p="http://schemas.openxmlformats.org/presentationml/2006/main">
  <p:tag name="LAYOUT" val="ppLayoutCustom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54*118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754*1187*460*46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4.xml><?xml version="1.0" encoding="utf-8"?>
<p:tagLst xmlns:p="http://schemas.openxmlformats.org/presentationml/2006/main">
  <p:tag name="LAYOUT" val="ppLayoutCustom"/>
</p:tagLst>
</file>

<file path=ppt/tags/tag5.xml><?xml version="1.0" encoding="utf-8"?>
<p:tagLst xmlns:p="http://schemas.openxmlformats.org/presentationml/2006/main">
  <p:tag name="LAYOUT" val="ppLayoutCustom"/>
</p:tagLst>
</file>

<file path=ppt/tags/tag6.xml><?xml version="1.0" encoding="utf-8"?>
<p:tagLst xmlns:p="http://schemas.openxmlformats.org/presentationml/2006/main">
  <p:tag name="LAYOUT" val="ppLayoutCustom"/>
</p:tagLst>
</file>

<file path=ppt/tags/tag7.xml><?xml version="1.0" encoding="utf-8"?>
<p:tagLst xmlns:p="http://schemas.openxmlformats.org/presentationml/2006/main">
  <p:tag name="LAYOUT" val="ppLayoutCustom"/>
</p:tagLst>
</file>

<file path=ppt/tags/tag8.xml><?xml version="1.0" encoding="utf-8"?>
<p:tagLst xmlns:p="http://schemas.openxmlformats.org/presentationml/2006/main">
  <p:tag name="LAYOUT" val="ppLayoutCustom"/>
</p:tagLst>
</file>

<file path=ppt/tags/tag9.xml><?xml version="1.0" encoding="utf-8"?>
<p:tagLst xmlns:p="http://schemas.openxmlformats.org/presentationml/2006/main">
  <p:tag name="LAYOUT" val="ppLayoutCustom"/>
</p:tagLst>
</file>

<file path=ppt/theme/theme1.xml><?xml version="1.0" encoding="utf-8"?>
<a:theme xmlns:a="http://schemas.openxmlformats.org/drawingml/2006/main" name="Citi_Enterprise_Internal_Review_Template">
  <a:themeElements>
    <a:clrScheme name="Citi Enterprise 1">
      <a:dk1>
        <a:srgbClr val="53565A"/>
      </a:dk1>
      <a:lt1>
        <a:srgbClr val="FFFFFF"/>
      </a:lt1>
      <a:dk2>
        <a:srgbClr val="002D72"/>
      </a:dk2>
      <a:lt2>
        <a:srgbClr val="97999B"/>
      </a:lt2>
      <a:accent1>
        <a:srgbClr val="00BDF2"/>
      </a:accent1>
      <a:accent2>
        <a:srgbClr val="FFAA00"/>
      </a:accent2>
      <a:accent3>
        <a:srgbClr val="890C58"/>
      </a:accent3>
      <a:accent4>
        <a:srgbClr val="A05EB5"/>
      </a:accent4>
      <a:accent5>
        <a:srgbClr val="00B0B9"/>
      </a:accent5>
      <a:accent6>
        <a:srgbClr val="84BD00"/>
      </a:accent6>
      <a:hlink>
        <a:srgbClr val="0059A1"/>
      </a:hlink>
      <a:folHlink>
        <a:srgbClr val="C6007E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2164</Words>
  <Application>WPS 演示</Application>
  <PresentationFormat>Widescreen</PresentationFormat>
  <Paragraphs>180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MS PGothic</vt:lpstr>
      <vt:lpstr>Lucida Grande</vt:lpstr>
      <vt:lpstr>ヒラギノ角ゴ Pro W3</vt:lpstr>
      <vt:lpstr>Geneva</vt:lpstr>
      <vt:lpstr>Calibri</vt:lpstr>
      <vt:lpstr>微软雅黑</vt:lpstr>
      <vt:lpstr>Arial Unicode MS</vt:lpstr>
      <vt:lpstr>Segoe Print</vt:lpstr>
      <vt:lpstr>Citi_Enterprise_Internal_Review_Template</vt:lpstr>
      <vt:lpstr>Digital Summit 2019 Forever Young Business Compiling Based On Micro Service</vt:lpstr>
      <vt:lpstr>Video</vt:lpstr>
      <vt:lpstr>Agenda</vt:lpstr>
      <vt:lpstr>Layered Structure Based On MVC</vt:lpstr>
      <vt:lpstr>Micro Services Based On DDD</vt:lpstr>
      <vt:lpstr>Domain Events</vt:lpstr>
      <vt:lpstr>Code Implements -- Account Domain</vt:lpstr>
      <vt:lpstr>Code Implements -- Domain Events Center</vt:lpstr>
      <vt:lpstr>THANK</vt:lpstr>
    </vt:vector>
  </TitlesOfParts>
  <Company>Citigroup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Enterprise Internal Review Template Subtitle Goes Here</dc:title>
  <dc:creator>Yang, Gavin [GCB-OT]</dc:creator>
  <cp:lastModifiedBy>Administrator</cp:lastModifiedBy>
  <cp:revision>219</cp:revision>
  <cp:lastPrinted>2015-11-19T19:33:00Z</cp:lastPrinted>
  <dcterms:created xsi:type="dcterms:W3CDTF">2019-09-16T03:06:00Z</dcterms:created>
  <dcterms:modified xsi:type="dcterms:W3CDTF">2019-12-22T15:22:57Z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tchbook Compatible">
    <vt:lpwstr>Yes</vt:lpwstr>
  </property>
  <property fmtid="{D5CDD505-2E9C-101B-9397-08002B2CF9AE}" pid="3" name="KSOProductBuildVer">
    <vt:lpwstr>2052-11.1.0.9305</vt:lpwstr>
  </property>
</Properties>
</file>